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tif" ContentType="image/tiff"/>
  <Default Extension="png" ContentType="image/png"/>
  <Default Extension="gif" ContentType="image/gif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5"/>
  </p:notesMasterIdLst>
  <p:sldIdLst>
    <p:sldId id="256" r:id="rId2"/>
    <p:sldId id="257" r:id="rId3"/>
    <p:sldId id="258" r:id="rId4"/>
    <p:sldId id="266" r:id="rId5"/>
    <p:sldId id="260" r:id="rId6"/>
    <p:sldId id="259" r:id="rId7"/>
    <p:sldId id="261" r:id="rId8"/>
    <p:sldId id="262" r:id="rId9"/>
    <p:sldId id="264" r:id="rId10"/>
    <p:sldId id="263" r:id="rId11"/>
    <p:sldId id="267" r:id="rId12"/>
    <p:sldId id="265" r:id="rId13"/>
    <p:sldId id="268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136"/>
    <p:restoredTop sz="94604"/>
  </p:normalViewPr>
  <p:slideViewPr>
    <p:cSldViewPr snapToGrid="0" snapToObjects="1">
      <p:cViewPr varScale="1">
        <p:scale>
          <a:sx n="120" d="100"/>
          <a:sy n="120" d="100"/>
        </p:scale>
        <p:origin x="392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notesMaster" Target="notesMasters/notesMaster1.xml"/><Relationship Id="rId16" Type="http://schemas.openxmlformats.org/officeDocument/2006/relationships/presProps" Target="presProps.xml"/><Relationship Id="rId17" Type="http://schemas.openxmlformats.org/officeDocument/2006/relationships/viewProps" Target="viewProps.xml"/><Relationship Id="rId18" Type="http://schemas.openxmlformats.org/officeDocument/2006/relationships/theme" Target="theme/theme1.xml"/><Relationship Id="rId1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50621B-4D63-4D4C-B103-BDE370307876}" type="datetimeFigureOut">
              <a:rPr lang="en-US" smtClean="0"/>
              <a:t>7/5/17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D55F2E-BDF4-B94C-A067-12C3EBC0145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849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43554ED9-DE9E-A44E-9A18-B9A7871B7460}" type="datetimeFigureOut">
              <a:rPr lang="en-US" smtClean="0"/>
              <a:t>7/5/17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9610960F-DB4A-4B4D-8D51-B2308D23FF25}" type="slidenum">
              <a:rPr lang="en-US" smtClean="0"/>
              <a:t>‹#›</a:t>
            </a:fld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54ED9-DE9E-A44E-9A18-B9A7871B7460}" type="datetimeFigureOut">
              <a:rPr lang="en-US" smtClean="0"/>
              <a:t>7/5/17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0960F-DB4A-4B4D-8D51-B2308D23FF2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54ED9-DE9E-A44E-9A18-B9A7871B7460}" type="datetimeFigureOut">
              <a:rPr lang="en-US" smtClean="0"/>
              <a:t>7/5/17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0960F-DB4A-4B4D-8D51-B2308D23FF2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54ED9-DE9E-A44E-9A18-B9A7871B7460}" type="datetimeFigureOut">
              <a:rPr lang="en-US" smtClean="0"/>
              <a:t>7/5/17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0960F-DB4A-4B4D-8D51-B2308D23FF2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3554ED9-DE9E-A44E-9A18-B9A7871B7460}" type="datetimeFigureOut">
              <a:rPr lang="en-US" smtClean="0"/>
              <a:t>7/5/17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610960F-DB4A-4B4D-8D51-B2308D23FF25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54ED9-DE9E-A44E-9A18-B9A7871B7460}" type="datetimeFigureOut">
              <a:rPr lang="en-US" smtClean="0"/>
              <a:t>7/5/17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0960F-DB4A-4B4D-8D51-B2308D23FF2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54ED9-DE9E-A44E-9A18-B9A7871B7460}" type="datetimeFigureOut">
              <a:rPr lang="en-US" smtClean="0"/>
              <a:t>7/5/17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0960F-DB4A-4B4D-8D51-B2308D23FF2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54ED9-DE9E-A44E-9A18-B9A7871B7460}" type="datetimeFigureOut">
              <a:rPr lang="en-US" smtClean="0"/>
              <a:t>7/5/17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0960F-DB4A-4B4D-8D51-B2308D23FF2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54ED9-DE9E-A44E-9A18-B9A7871B7460}" type="datetimeFigureOut">
              <a:rPr lang="en-US" smtClean="0"/>
              <a:t>7/5/17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10960F-DB4A-4B4D-8D51-B2308D23FF2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3554ED9-DE9E-A44E-9A18-B9A7871B7460}" type="datetimeFigureOut">
              <a:rPr lang="en-US" smtClean="0"/>
              <a:t>7/5/17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610960F-DB4A-4B4D-8D51-B2308D23FF2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3554ED9-DE9E-A44E-9A18-B9A7871B7460}" type="datetimeFigureOut">
              <a:rPr lang="en-US" smtClean="0"/>
              <a:t>7/5/17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9610960F-DB4A-4B4D-8D51-B2308D23FF2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43554ED9-DE9E-A44E-9A18-B9A7871B7460}" type="datetimeFigureOut">
              <a:rPr lang="en-US" smtClean="0"/>
              <a:t>7/5/17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9610960F-DB4A-4B4D-8D51-B2308D23FF2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3848102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384048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384048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384048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384048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384048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84048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84048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4048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gi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ti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Using CRISPR/Cas9 to transform </a:t>
            </a:r>
            <a:r>
              <a:rPr lang="en-US" dirty="0" smtClean="0"/>
              <a:t>p53R280K </a:t>
            </a:r>
            <a:r>
              <a:rPr lang="en-US" dirty="0" smtClean="0"/>
              <a:t>to wt-p53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Barri Levitt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9757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Future Research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Continuing project at Cold Spring Harbor Laboratory </a:t>
            </a:r>
          </a:p>
          <a:p>
            <a:r>
              <a:rPr lang="en-US" dirty="0" smtClean="0"/>
              <a:t>Working on Glioblastoma cells instead of MDA-MB-231</a:t>
            </a:r>
          </a:p>
          <a:p>
            <a:r>
              <a:rPr lang="en-US" dirty="0" smtClean="0"/>
              <a:t>Repeat experiment but reserve cells to sequence at the end</a:t>
            </a:r>
          </a:p>
          <a:p>
            <a:r>
              <a:rPr lang="en-US" dirty="0" smtClean="0"/>
              <a:t>Sequencing will determine if lack of wt-53 was caused by failure of the CRISPR or in transcription from TP53 to p53</a:t>
            </a:r>
          </a:p>
        </p:txBody>
      </p:sp>
    </p:spTree>
    <p:extLst>
      <p:ext uri="{BB962C8B-B14F-4D97-AF65-F5344CB8AC3E}">
        <p14:creationId xmlns:p14="http://schemas.microsoft.com/office/powerpoint/2010/main" val="2878333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1892595"/>
            <a:ext cx="9601200" cy="2498652"/>
          </a:xfrm>
        </p:spPr>
        <p:txBody>
          <a:bodyPr/>
          <a:lstStyle/>
          <a:p>
            <a:r>
              <a:rPr lang="en-US" dirty="0" smtClean="0"/>
              <a:t>Special thanks to Dr. Maureen Murphy, Dr. </a:t>
            </a:r>
            <a:r>
              <a:rPr lang="en-US" dirty="0" err="1" smtClean="0"/>
              <a:t>Jingjing</a:t>
            </a:r>
            <a:r>
              <a:rPr lang="en-US" dirty="0" smtClean="0"/>
              <a:t> Liu and others in the Murphy lab for helping me complete my project given the limited time </a:t>
            </a:r>
          </a:p>
          <a:p>
            <a:r>
              <a:rPr lang="en-US" dirty="0" smtClean="0"/>
              <a:t>Please no one take my project and use it for yourself, as I am using it for competition this year</a:t>
            </a:r>
          </a:p>
          <a:p>
            <a:r>
              <a:rPr lang="en-US" dirty="0" smtClean="0"/>
              <a:t>This data and project has won Honorable Mention at WAC Research Fair and NYSSEF Andromeda (New York State Science and Engineering Fair junior division)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10722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749595"/>
          </a:xfrm>
        </p:spPr>
        <p:txBody>
          <a:bodyPr/>
          <a:lstStyle/>
          <a:p>
            <a:r>
              <a:rPr lang="en-US" smtClean="0"/>
              <a:t>References </a:t>
            </a:r>
            <a:endParaRPr lang="en-US"/>
          </a:p>
        </p:txBody>
      </p:sp>
      <p:sp>
        <p:nvSpPr>
          <p:cNvPr id="4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1371600" y="1354538"/>
            <a:ext cx="10207256" cy="4862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x-none" altLang="x-none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Ali, D., Andersson, P.-O., Andrèn, O., Bykov, V., Cherif, H., Lehmann, S., . . . Wiman, K. G. (2013, May 14). </a:t>
            </a:r>
            <a:r>
              <a:rPr kumimoji="0" lang="x-none" altLang="x-none" sz="1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Targeting </a:t>
            </a:r>
            <a:r>
              <a:rPr kumimoji="0" lang="x-none" altLang="x-none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p53 in Vivo: A First-in-Human study with p53-Targeting Compund APR-246 in Refractory Hematologic Malignancies and Prostate Cancer . </a:t>
            </a:r>
            <a:r>
              <a:rPr kumimoji="0" lang="x-none" altLang="x-none" sz="15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Journal of Clinical Oncology, 20</a:t>
            </a:r>
            <a:r>
              <a:rPr kumimoji="0" lang="x-none" altLang="x-none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(29), 3633-3639.</a:t>
            </a:r>
          </a:p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x-none" altLang="x-none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Dashzeveg, N., Yogosawa, S., &amp; Yohsida, K. (2016, February 4). Transcriptional induction of protein kinase Cdelta by p53 tumor supressor in the apoptotis response to DNA damage . </a:t>
            </a:r>
            <a:r>
              <a:rPr kumimoji="0" lang="x-none" altLang="x-none" sz="15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Cancer Letters, 374</a:t>
            </a:r>
            <a:r>
              <a:rPr kumimoji="0" lang="x-none" altLang="x-none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, 167-174.</a:t>
            </a:r>
          </a:p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x-none" altLang="x-none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Dow, L. E., Fisher, J., O'Rourke, K. P., Muley, A., Kastenhuber, E. R., Livshits, G., . . . Lowe, S. W. (2015, April). Inductible in vivo genome editing with CRISPR-Cas9. </a:t>
            </a:r>
            <a:r>
              <a:rPr kumimoji="0" lang="x-none" altLang="x-none" sz="15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Nature Biotechnology , 33</a:t>
            </a:r>
            <a:r>
              <a:rPr kumimoji="0" lang="x-none" altLang="x-none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(4), 390-394.</a:t>
            </a:r>
          </a:p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x-none" altLang="x-none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Li, T., Kon, N., Jiang, L., Tan, M., Ludwig, T., Zhao, Y., . . . Gu, W. (2012, June 8). Tumor supression in the absence of p53-mediated cell-cycle arrest, apoptosis, and senescence. </a:t>
            </a:r>
            <a:r>
              <a:rPr kumimoji="0" lang="x-none" altLang="x-none" sz="15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Cell, 149</a:t>
            </a:r>
            <a:r>
              <a:rPr kumimoji="0" lang="x-none" altLang="x-none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, 1269-1283.</a:t>
            </a:r>
          </a:p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x-none" altLang="x-none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Liu, T., Shen, J. k., Li, Z., Choy, E., Hornicek, F. J., &amp; Duan, Z. (2016, January 14). Development and Potential Applications of CRISPR-Cas9 genome editing technology in sarcoma. </a:t>
            </a:r>
            <a:r>
              <a:rPr kumimoji="0" lang="x-none" altLang="x-none" sz="15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Cancer Letters, 373</a:t>
            </a:r>
            <a:r>
              <a:rPr kumimoji="0" lang="x-none" altLang="x-none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, 109-118.</a:t>
            </a:r>
          </a:p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x-none" altLang="x-none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Matano, M., Date, S., Shimokawa, M., Takano, A., Fujii, M., Ohta, Y., . . . Sato, T. (2015, March). MOdeling colorectal cancer using CRISPR-Cas9 mediated engineering of human intestinal organoids. </a:t>
            </a:r>
            <a:r>
              <a:rPr kumimoji="0" lang="x-none" altLang="x-none" sz="15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Nature Medicine, 21</a:t>
            </a:r>
            <a:r>
              <a:rPr kumimoji="0" lang="x-none" altLang="x-none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(3), 256-262.</a:t>
            </a:r>
          </a:p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x-none" altLang="x-none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Ran, F., Hsu, P. D., Wright, J., Agarwala, V., Scott, D. A., &amp; Zhang, F. (2013). Genome engineering using the CRISPR-Cas9 system. </a:t>
            </a:r>
            <a:r>
              <a:rPr kumimoji="0" lang="x-none" altLang="x-none" sz="15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Nature Protocols, 8</a:t>
            </a:r>
            <a:r>
              <a:rPr kumimoji="0" lang="x-none" altLang="x-none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(11), 2281-2308.</a:t>
            </a:r>
          </a:p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x-none" altLang="x-none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Shao, M., Xu , T.-R., &amp; Chen, C.-S. (2016). The big bang of genome editing technology: development and application of the CRIPSR/Cas9 system in disease animal models. </a:t>
            </a:r>
            <a:r>
              <a:rPr kumimoji="0" lang="x-none" altLang="x-none" sz="15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Zoological Research , 37</a:t>
            </a:r>
            <a:r>
              <a:rPr kumimoji="0" lang="x-none" altLang="x-none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(4), 191-204.</a:t>
            </a:r>
          </a:p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x-none" altLang="x-none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Xue, W., Chen, S., Yin, H., Tammela, T., &amp; Papagainnakopoulos, T. (2014, October 16). CRISPR-mediated direct mutation of cancer genes in the mouse liver. </a:t>
            </a:r>
            <a:r>
              <a:rPr kumimoji="0" lang="x-none" altLang="x-none" sz="15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Nature , 514</a:t>
            </a:r>
            <a:r>
              <a:rPr kumimoji="0" lang="x-none" altLang="x-none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, 380-384.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x-none" altLang="x-none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79362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Thank You!!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dirty="0" smtClean="0"/>
              <a:t>Questions?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9917902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CRISPR/Cas9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86819" cy="4351338"/>
          </a:xfrm>
        </p:spPr>
        <p:txBody>
          <a:bodyPr/>
          <a:lstStyle/>
          <a:p>
            <a:r>
              <a:rPr lang="en-US" dirty="0" smtClean="0"/>
              <a:t>The premier genomic editing tool in the human genome </a:t>
            </a:r>
          </a:p>
          <a:p>
            <a:r>
              <a:rPr lang="en-US" dirty="0" smtClean="0"/>
              <a:t>Cas9 has multiple domains </a:t>
            </a:r>
          </a:p>
          <a:p>
            <a:r>
              <a:rPr lang="en-US" dirty="0" smtClean="0"/>
              <a:t>Recognizes palindromic repeats, cuts and replaces DNA</a:t>
            </a:r>
          </a:p>
          <a:p>
            <a:r>
              <a:rPr lang="en-US" dirty="0" smtClean="0"/>
              <a:t>Edits short sequences, usually 20-50 codons </a:t>
            </a:r>
            <a:endParaRPr lang="en-US" dirty="0"/>
          </a:p>
        </p:txBody>
      </p:sp>
      <p:pic>
        <p:nvPicPr>
          <p:cNvPr id="1026" name="Picture 2" descr="mage result for CRISPR/Cas9 diagra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8930" y="1690688"/>
            <a:ext cx="5082993" cy="3126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7855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Cas9 domain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1658203"/>
            <a:ext cx="5497033" cy="3581400"/>
          </a:xfrm>
        </p:spPr>
        <p:txBody>
          <a:bodyPr/>
          <a:lstStyle/>
          <a:p>
            <a:r>
              <a:rPr lang="en-US" dirty="0" smtClean="0"/>
              <a:t>Two lobes: Alpha-helical recognition (REC) and nuclease (NUC)</a:t>
            </a:r>
          </a:p>
          <a:p>
            <a:r>
              <a:rPr lang="en-US" dirty="0" smtClean="0"/>
              <a:t>Editing occurs between the domains of the NUC lobe</a:t>
            </a:r>
          </a:p>
          <a:p>
            <a:r>
              <a:rPr lang="en-US" dirty="0" smtClean="0"/>
              <a:t>Domains of the NUC lobe: </a:t>
            </a:r>
            <a:r>
              <a:rPr lang="en-US" dirty="0" smtClean="0"/>
              <a:t>HNH and RuvC with C-terminal domain (CTD)</a:t>
            </a:r>
            <a:endParaRPr lang="en-US" dirty="0"/>
          </a:p>
        </p:txBody>
      </p:sp>
      <p:pic>
        <p:nvPicPr>
          <p:cNvPr id="3074" name="Picture 2" descr="mage result for cas9 domain im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8633" y="1530255"/>
            <a:ext cx="4729338" cy="2852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6952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p53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1550327"/>
            <a:ext cx="4524233" cy="4010736"/>
          </a:xfrm>
        </p:spPr>
        <p:txBody>
          <a:bodyPr>
            <a:normAutofit/>
          </a:bodyPr>
          <a:lstStyle/>
          <a:p>
            <a:r>
              <a:rPr lang="en-US" dirty="0" smtClean="0"/>
              <a:t>The primary tumor suppressor in the human genome</a:t>
            </a:r>
          </a:p>
          <a:p>
            <a:pPr lvl="1"/>
            <a:r>
              <a:rPr lang="en-US" dirty="0" smtClean="0"/>
              <a:t>Also known as TP53</a:t>
            </a:r>
          </a:p>
          <a:p>
            <a:r>
              <a:rPr lang="en-US" dirty="0" smtClean="0"/>
              <a:t>Prevents tumors by detecting cell damage and activating apoptosis, senescence of cell cycle arrest</a:t>
            </a:r>
          </a:p>
          <a:p>
            <a:pPr lvl="1"/>
            <a:r>
              <a:rPr lang="en-US" dirty="0" smtClean="0"/>
              <a:t>Apoptosis: programmed cell death</a:t>
            </a:r>
          </a:p>
          <a:p>
            <a:pPr lvl="1"/>
            <a:r>
              <a:rPr lang="en-US" dirty="0" smtClean="0"/>
              <a:t>Senescence: permanent cell cycle arrest, irreversible</a:t>
            </a:r>
          </a:p>
          <a:p>
            <a:pPr lvl="1"/>
            <a:r>
              <a:rPr lang="en-US" dirty="0" smtClean="0"/>
              <a:t>Cell cycle arrest: temporary halt of the cell cycle </a:t>
            </a:r>
            <a:endParaRPr lang="en-US" dirty="0"/>
          </a:p>
        </p:txBody>
      </p:sp>
      <p:pic>
        <p:nvPicPr>
          <p:cNvPr id="4098" name="Picture 2" descr="mage result for p53 gen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5833" y="1428751"/>
            <a:ext cx="5665930" cy="4253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3028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Regulation of p53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1862919"/>
            <a:ext cx="4136065" cy="4114800"/>
          </a:xfrm>
        </p:spPr>
        <p:txBody>
          <a:bodyPr/>
          <a:lstStyle/>
          <a:p>
            <a:r>
              <a:rPr lang="en-US" dirty="0" smtClean="0"/>
              <a:t>Mdm2 is produced to limit the amount of p53 in the cell </a:t>
            </a:r>
          </a:p>
          <a:p>
            <a:pPr lvl="1"/>
            <a:r>
              <a:rPr lang="en-US" dirty="0" smtClean="0"/>
              <a:t>Operates in a negative feedback loop </a:t>
            </a:r>
          </a:p>
          <a:p>
            <a:r>
              <a:rPr lang="en-US" dirty="0" smtClean="0"/>
              <a:t>Activates p21, PUMA, </a:t>
            </a:r>
            <a:r>
              <a:rPr lang="en-US" dirty="0" err="1" smtClean="0"/>
              <a:t>Bax</a:t>
            </a:r>
            <a:r>
              <a:rPr lang="en-US" dirty="0" smtClean="0"/>
              <a:t> and </a:t>
            </a:r>
            <a:r>
              <a:rPr lang="en-US" dirty="0" err="1" smtClean="0"/>
              <a:t>Nox</a:t>
            </a:r>
            <a:r>
              <a:rPr lang="en-US" dirty="0" smtClean="0"/>
              <a:t> in order to activate various pathways of cellular repair </a:t>
            </a:r>
          </a:p>
          <a:p>
            <a:pPr lvl="1"/>
            <a:r>
              <a:rPr lang="en-US" dirty="0"/>
              <a:t> </a:t>
            </a:r>
            <a:r>
              <a:rPr lang="en-US" dirty="0" smtClean="0"/>
              <a:t>p21 has multiple transcription factors, making it an unreliable way to test for activation of p53 </a:t>
            </a:r>
            <a:endParaRPr lang="en-US" dirty="0"/>
          </a:p>
        </p:txBody>
      </p:sp>
      <p:pic>
        <p:nvPicPr>
          <p:cNvPr id="6146" name="Picture 2" descr="mage result for p53 protein mutate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2780" y="685800"/>
            <a:ext cx="5029200" cy="5514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2112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Application to real life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286000"/>
            <a:ext cx="4114800" cy="3581400"/>
          </a:xfrm>
        </p:spPr>
        <p:txBody>
          <a:bodyPr/>
          <a:lstStyle/>
          <a:p>
            <a:r>
              <a:rPr lang="en-US" dirty="0"/>
              <a:t> </a:t>
            </a:r>
            <a:r>
              <a:rPr lang="en-US" dirty="0" smtClean="0"/>
              <a:t>p53 mutations account for ~50% of cancers</a:t>
            </a:r>
          </a:p>
          <a:p>
            <a:r>
              <a:rPr lang="en-US" dirty="0" smtClean="0"/>
              <a:t>Mutations at the R280K site account for 30% of these mutations </a:t>
            </a:r>
          </a:p>
          <a:p>
            <a:r>
              <a:rPr lang="en-US" dirty="0" smtClean="0"/>
              <a:t>Mutation causes misfolding of protein which renders it useless</a:t>
            </a:r>
          </a:p>
          <a:p>
            <a:endParaRPr lang="en-US" dirty="0"/>
          </a:p>
        </p:txBody>
      </p:sp>
      <p:pic>
        <p:nvPicPr>
          <p:cNvPr id="5122" name="Picture 2" descr="mage result for p53 protein mutate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1282889"/>
            <a:ext cx="4133850" cy="5048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8535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Materials and methods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Using MDA-MB-231 cells, a human breast cancer cell line</a:t>
            </a:r>
          </a:p>
          <a:p>
            <a:r>
              <a:rPr lang="en-US" dirty="0" smtClean="0"/>
              <a:t>Infect the cells with a lentivirus containing CRISPR/Cas9 system to repair exon8 </a:t>
            </a:r>
          </a:p>
          <a:p>
            <a:pPr lvl="1"/>
            <a:r>
              <a:rPr lang="en-US" dirty="0" smtClean="0"/>
              <a:t>Exon8 is the location of the R280K mutation in this cell line</a:t>
            </a:r>
          </a:p>
          <a:p>
            <a:pPr lvl="1"/>
            <a:r>
              <a:rPr lang="en-US" dirty="0" smtClean="0"/>
              <a:t>Contained the sgRNA to add GFP, puromycin resistance and wt-TP53 gene</a:t>
            </a:r>
          </a:p>
          <a:p>
            <a:r>
              <a:rPr lang="en-US" dirty="0" smtClean="0"/>
              <a:t>Allow cells to colonize </a:t>
            </a:r>
          </a:p>
          <a:p>
            <a:r>
              <a:rPr lang="en-US" dirty="0" smtClean="0"/>
              <a:t>Extract protein via lysis and DC assay </a:t>
            </a:r>
          </a:p>
          <a:p>
            <a:r>
              <a:rPr lang="en-US" dirty="0"/>
              <a:t>P</a:t>
            </a:r>
            <a:r>
              <a:rPr lang="en-US" dirty="0" smtClean="0"/>
              <a:t>erform a Western Blot Analysis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4110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Results</a:t>
            </a:r>
            <a:endParaRPr lang="en-US" dirty="0"/>
          </a:p>
        </p:txBody>
      </p:sp>
      <p:pic>
        <p:nvPicPr>
          <p:cNvPr id="17" name="Picture 16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556" t="17922" r="12732" b="61814"/>
          <a:stretch/>
        </p:blipFill>
        <p:spPr bwMode="auto">
          <a:xfrm>
            <a:off x="8524089" y="2275400"/>
            <a:ext cx="1951672" cy="150431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6927369" cy="4351338"/>
          </a:xfrm>
        </p:spPr>
        <p:txBody>
          <a:bodyPr/>
          <a:lstStyle/>
          <a:p>
            <a:r>
              <a:rPr lang="en-US" dirty="0" smtClean="0"/>
              <a:t> Results were derived from a western blot analysis </a:t>
            </a:r>
          </a:p>
          <a:p>
            <a:r>
              <a:rPr lang="en-US" dirty="0" smtClean="0"/>
              <a:t>Mutated p53 appears on a western blot, not indicative</a:t>
            </a:r>
          </a:p>
          <a:p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8078086" y="1945004"/>
            <a:ext cx="2819400" cy="2967991"/>
            <a:chOff x="0" y="0"/>
            <a:chExt cx="2819400" cy="2968167"/>
          </a:xfrm>
        </p:grpSpPr>
        <p:grpSp>
          <p:nvGrpSpPr>
            <p:cNvPr id="5" name="Group 4"/>
            <p:cNvGrpSpPr/>
            <p:nvPr/>
          </p:nvGrpSpPr>
          <p:grpSpPr>
            <a:xfrm>
              <a:off x="0" y="0"/>
              <a:ext cx="2813685" cy="1868170"/>
              <a:chOff x="0" y="0"/>
              <a:chExt cx="2813685" cy="1868805"/>
            </a:xfrm>
          </p:grpSpPr>
          <p:sp>
            <p:nvSpPr>
              <p:cNvPr id="7" name="Text Box 16"/>
              <p:cNvSpPr txBox="1"/>
              <p:nvPr/>
            </p:nvSpPr>
            <p:spPr>
              <a:xfrm>
                <a:off x="0" y="0"/>
                <a:ext cx="2813685" cy="1868805"/>
              </a:xfrm>
              <a:prstGeom prst="rect">
                <a:avLst/>
              </a:prstGeom>
              <a:noFill/>
              <a:ln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200">
                    <a:effectLst/>
                    <a:ea typeface="Calibri" charset="0"/>
                    <a:cs typeface="Times New Roman" charset="0"/>
                  </a:rPr>
                  <a:t> </a:t>
                </a:r>
              </a:p>
            </p:txBody>
          </p:sp>
          <p:grpSp>
            <p:nvGrpSpPr>
              <p:cNvPr id="8" name="Group 7"/>
              <p:cNvGrpSpPr/>
              <p:nvPr/>
            </p:nvGrpSpPr>
            <p:grpSpPr>
              <a:xfrm>
                <a:off x="0" y="266218"/>
                <a:ext cx="608330" cy="1464308"/>
                <a:chOff x="0" y="0"/>
                <a:chExt cx="608330" cy="1265241"/>
              </a:xfrm>
            </p:grpSpPr>
            <p:sp>
              <p:nvSpPr>
                <p:cNvPr id="14" name="Text Box 6"/>
                <p:cNvSpPr txBox="1"/>
                <p:nvPr/>
              </p:nvSpPr>
              <p:spPr>
                <a:xfrm>
                  <a:off x="0" y="0"/>
                  <a:ext cx="608330" cy="22796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en-US" sz="1000">
                      <a:effectLst/>
                      <a:latin typeface="Times New Roman" charset="0"/>
                      <a:ea typeface="Calibri" charset="0"/>
                      <a:cs typeface="Times New Roman" charset="0"/>
                    </a:rPr>
                    <a:t>Mdm2</a:t>
                  </a:r>
                  <a:endParaRPr lang="en-US" sz="1200">
                    <a:effectLst/>
                    <a:ea typeface="Calibri" charset="0"/>
                    <a:cs typeface="Times New Roman" charset="0"/>
                  </a:endParaRPr>
                </a:p>
              </p:txBody>
            </p:sp>
            <p:sp>
              <p:nvSpPr>
                <p:cNvPr id="15" name="Text Box 7"/>
                <p:cNvSpPr txBox="1"/>
                <p:nvPr/>
              </p:nvSpPr>
              <p:spPr>
                <a:xfrm>
                  <a:off x="69448" y="1041721"/>
                  <a:ext cx="376555" cy="22352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en-US" sz="1000">
                      <a:effectLst/>
                      <a:latin typeface="Times New Roman" charset="0"/>
                      <a:ea typeface="Calibri" charset="0"/>
                      <a:cs typeface="Times New Roman" charset="0"/>
                    </a:rPr>
                    <a:t>p21</a:t>
                  </a:r>
                  <a:endParaRPr lang="en-US" sz="1200">
                    <a:effectLst/>
                    <a:ea typeface="Calibri" charset="0"/>
                    <a:cs typeface="Times New Roman" charset="0"/>
                  </a:endParaRPr>
                </a:p>
              </p:txBody>
            </p:sp>
            <p:sp>
              <p:nvSpPr>
                <p:cNvPr id="16" name="Text Box 8"/>
                <p:cNvSpPr txBox="1"/>
                <p:nvPr/>
              </p:nvSpPr>
              <p:spPr>
                <a:xfrm>
                  <a:off x="69448" y="231493"/>
                  <a:ext cx="464185" cy="23368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</p:spPr>
              <p:style>
                <a:lnRef idx="0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dk1"/>
                </a:fontRef>
              </p:style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>
                    <a:spcBef>
                      <a:spcPts val="0"/>
                    </a:spcBef>
                    <a:spcAft>
                      <a:spcPts val="0"/>
                    </a:spcAft>
                  </a:pPr>
                  <a:r>
                    <a:rPr lang="en-US" sz="1000">
                      <a:effectLst/>
                      <a:latin typeface="Times New Roman" charset="0"/>
                      <a:ea typeface="Calibri" charset="0"/>
                      <a:cs typeface="Times New Roman" charset="0"/>
                    </a:rPr>
                    <a:t>p53</a:t>
                  </a:r>
                  <a:endParaRPr lang="en-US" sz="1200">
                    <a:effectLst/>
                    <a:ea typeface="Calibri" charset="0"/>
                    <a:cs typeface="Times New Roman" charset="0"/>
                  </a:endParaRPr>
                </a:p>
              </p:txBody>
            </p:sp>
          </p:grpSp>
          <p:sp>
            <p:nvSpPr>
              <p:cNvPr id="9" name="Text Box 19"/>
              <p:cNvSpPr txBox="1"/>
              <p:nvPr/>
            </p:nvSpPr>
            <p:spPr>
              <a:xfrm>
                <a:off x="451413" y="46299"/>
                <a:ext cx="460375" cy="39624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000">
                    <a:effectLst/>
                    <a:latin typeface="Times New Roman" charset="0"/>
                    <a:ea typeface="Calibri" charset="0"/>
                    <a:cs typeface="Times New Roman" charset="0"/>
                  </a:rPr>
                  <a:t>BL7</a:t>
                </a:r>
                <a:endParaRPr lang="en-US" sz="1200">
                  <a:effectLst/>
                  <a:ea typeface="Calibri" charset="0"/>
                  <a:cs typeface="Times New Roman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000">
                    <a:effectLst/>
                    <a:latin typeface="Times New Roman" charset="0"/>
                    <a:ea typeface="Calibri" charset="0"/>
                    <a:cs typeface="Times New Roman" charset="0"/>
                  </a:rPr>
                  <a:t>-    +</a:t>
                </a:r>
                <a:endParaRPr lang="en-US" sz="1200">
                  <a:effectLst/>
                  <a:ea typeface="Calibri" charset="0"/>
                  <a:cs typeface="Times New Roman" charset="0"/>
                </a:endParaRPr>
              </a:p>
            </p:txBody>
          </p:sp>
          <p:sp>
            <p:nvSpPr>
              <p:cNvPr id="10" name="Text Box 20"/>
              <p:cNvSpPr txBox="1"/>
              <p:nvPr/>
            </p:nvSpPr>
            <p:spPr>
              <a:xfrm>
                <a:off x="833378" y="46299"/>
                <a:ext cx="460375" cy="39624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000">
                    <a:effectLst/>
                    <a:latin typeface="Times New Roman" charset="0"/>
                    <a:ea typeface="Calibri" charset="0"/>
                    <a:cs typeface="Times New Roman" charset="0"/>
                  </a:rPr>
                  <a:t>BL8</a:t>
                </a:r>
                <a:endParaRPr lang="en-US" sz="1200">
                  <a:effectLst/>
                  <a:ea typeface="Calibri" charset="0"/>
                  <a:cs typeface="Times New Roman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000">
                    <a:effectLst/>
                    <a:latin typeface="Times New Roman" charset="0"/>
                    <a:ea typeface="Calibri" charset="0"/>
                    <a:cs typeface="Times New Roman" charset="0"/>
                  </a:rPr>
                  <a:t>-    +</a:t>
                </a:r>
                <a:endParaRPr lang="en-US" sz="1200">
                  <a:effectLst/>
                  <a:ea typeface="Calibri" charset="0"/>
                  <a:cs typeface="Times New Roman" charset="0"/>
                </a:endParaRPr>
              </a:p>
            </p:txBody>
          </p:sp>
          <p:sp>
            <p:nvSpPr>
              <p:cNvPr id="11" name="Text Box 21"/>
              <p:cNvSpPr txBox="1"/>
              <p:nvPr/>
            </p:nvSpPr>
            <p:spPr>
              <a:xfrm>
                <a:off x="1134319" y="34724"/>
                <a:ext cx="460375" cy="39624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000">
                    <a:effectLst/>
                    <a:latin typeface="Times New Roman" charset="0"/>
                    <a:ea typeface="Calibri" charset="0"/>
                    <a:cs typeface="Times New Roman" charset="0"/>
                  </a:rPr>
                  <a:t>BL9</a:t>
                </a:r>
                <a:endParaRPr lang="en-US" sz="1200">
                  <a:effectLst/>
                  <a:ea typeface="Calibri" charset="0"/>
                  <a:cs typeface="Times New Roman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000">
                    <a:effectLst/>
                    <a:latin typeface="Times New Roman" charset="0"/>
                    <a:ea typeface="Calibri" charset="0"/>
                    <a:cs typeface="Times New Roman" charset="0"/>
                  </a:rPr>
                  <a:t> -   +</a:t>
                </a:r>
                <a:endParaRPr lang="en-US" sz="1200">
                  <a:effectLst/>
                  <a:ea typeface="Calibri" charset="0"/>
                  <a:cs typeface="Times New Roman" charset="0"/>
                </a:endParaRPr>
              </a:p>
            </p:txBody>
          </p:sp>
          <p:sp>
            <p:nvSpPr>
              <p:cNvPr id="12" name="Text Box 22"/>
              <p:cNvSpPr txBox="1"/>
              <p:nvPr/>
            </p:nvSpPr>
            <p:spPr>
              <a:xfrm>
                <a:off x="1516284" y="46299"/>
                <a:ext cx="543560" cy="39624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000">
                    <a:effectLst/>
                    <a:latin typeface="Times New Roman" charset="0"/>
                    <a:ea typeface="Calibri" charset="0"/>
                    <a:cs typeface="Times New Roman" charset="0"/>
                  </a:rPr>
                  <a:t>BL10</a:t>
                </a:r>
                <a:endParaRPr lang="en-US" sz="1200">
                  <a:effectLst/>
                  <a:ea typeface="Calibri" charset="0"/>
                  <a:cs typeface="Times New Roman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000">
                    <a:effectLst/>
                    <a:latin typeface="Times New Roman" charset="0"/>
                    <a:ea typeface="Calibri" charset="0"/>
                    <a:cs typeface="Times New Roman" charset="0"/>
                  </a:rPr>
                  <a:t>-    +</a:t>
                </a:r>
                <a:r>
                  <a:rPr lang="en-US" sz="1200">
                    <a:effectLst/>
                    <a:ea typeface="Calibri" charset="0"/>
                    <a:cs typeface="Times New Roman" charset="0"/>
                  </a:rPr>
                  <a:t> </a:t>
                </a:r>
              </a:p>
            </p:txBody>
          </p:sp>
          <p:sp>
            <p:nvSpPr>
              <p:cNvPr id="13" name="Text Box 24"/>
              <p:cNvSpPr txBox="1"/>
              <p:nvPr/>
            </p:nvSpPr>
            <p:spPr>
              <a:xfrm>
                <a:off x="1828800" y="46299"/>
                <a:ext cx="543560" cy="39624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000">
                    <a:effectLst/>
                    <a:latin typeface="Times New Roman" charset="0"/>
                    <a:ea typeface="Calibri" charset="0"/>
                    <a:cs typeface="Times New Roman" charset="0"/>
                  </a:rPr>
                  <a:t>BL11</a:t>
                </a:r>
                <a:endParaRPr lang="en-US" sz="1200">
                  <a:effectLst/>
                  <a:ea typeface="Calibri" charset="0"/>
                  <a:cs typeface="Times New Roman" charset="0"/>
                </a:endParaRPr>
              </a:p>
              <a:p>
                <a:pPr marL="0" marR="0">
                  <a:spcBef>
                    <a:spcPts val="0"/>
                  </a:spcBef>
                  <a:spcAft>
                    <a:spcPts val="0"/>
                  </a:spcAft>
                </a:pPr>
                <a:r>
                  <a:rPr lang="en-US" sz="1000">
                    <a:effectLst/>
                    <a:latin typeface="Times New Roman" charset="0"/>
                    <a:ea typeface="Calibri" charset="0"/>
                    <a:cs typeface="Times New Roman" charset="0"/>
                  </a:rPr>
                  <a:t>-    +</a:t>
                </a:r>
                <a:r>
                  <a:rPr lang="en-US" sz="1200">
                    <a:effectLst/>
                    <a:ea typeface="Calibri" charset="0"/>
                    <a:cs typeface="Times New Roman" charset="0"/>
                  </a:rPr>
                  <a:t> </a:t>
                </a:r>
              </a:p>
            </p:txBody>
          </p:sp>
        </p:grpSp>
        <p:sp>
          <p:nvSpPr>
            <p:cNvPr id="6" name="Text Box 38"/>
            <p:cNvSpPr txBox="1"/>
            <p:nvPr/>
          </p:nvSpPr>
          <p:spPr>
            <a:xfrm>
              <a:off x="0" y="1944547"/>
              <a:ext cx="2819400" cy="1023620"/>
            </a:xfrm>
            <a:prstGeom prst="rect">
              <a:avLst/>
            </a:prstGeom>
            <a:ln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0"/>
                </a:spcAft>
              </a:pPr>
              <a:r>
                <a:rPr lang="en-US" sz="1200">
                  <a:effectLst/>
                  <a:latin typeface="Times New Roman" charset="0"/>
                  <a:ea typeface="Calibri" charset="0"/>
                  <a:cs typeface="Times New Roman" charset="0"/>
                </a:rPr>
                <a:t>Figure 2: Photograph of western blot of samples BL7-BL12.  + indicating that sample has been treated with Doxycycline to induce DNA damage and – indicating that DNA damage has not been induced.  </a:t>
              </a:r>
              <a:endParaRPr lang="en-US" sz="1200">
                <a:effectLst/>
                <a:ea typeface="Calibri" charset="0"/>
                <a:cs typeface="Times New Roman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90339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From the Western Blot, it was inconclusive as to if CRISPR/Cas9 could aid in the manufacturing of wt-p53 as opposed to p53R280K</a:t>
            </a:r>
          </a:p>
          <a:p>
            <a:r>
              <a:rPr lang="en-US" dirty="0" smtClean="0"/>
              <a:t>Infection worked, proved in the production of GFP protein in plate 1</a:t>
            </a:r>
          </a:p>
          <a:p>
            <a:r>
              <a:rPr lang="en-US" dirty="0" smtClean="0"/>
              <a:t>Cannot be known if Tp53 was edited or if there was an issue in protein transcription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6467019"/>
      </p:ext>
    </p:extLst>
  </p:cSld>
  <p:clrMapOvr>
    <a:masterClrMapping/>
  </p:clrMapOvr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</a:majorFont>
      <a:minorFont>
        <a:latin typeface="Franklin Gothic Book" panose="020B0503020102020204"/>
        <a:ea typeface=""/>
        <a:cs typeface="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Crop</Template>
  <TotalTime>11449</TotalTime>
  <Words>1021</Words>
  <Application>Microsoft Macintosh PowerPoint</Application>
  <PresentationFormat>Widescreen</PresentationFormat>
  <Paragraphs>77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Calibri</vt:lpstr>
      <vt:lpstr>Franklin Gothic Book</vt:lpstr>
      <vt:lpstr>Times New Roman</vt:lpstr>
      <vt:lpstr>Arial</vt:lpstr>
      <vt:lpstr>Crop</vt:lpstr>
      <vt:lpstr>Using CRISPR/Cas9 to transform p53R280K to wt-p53</vt:lpstr>
      <vt:lpstr>What is CRISPR/Cas9</vt:lpstr>
      <vt:lpstr>The Cas9 domain</vt:lpstr>
      <vt:lpstr>What is p53</vt:lpstr>
      <vt:lpstr>Regulation of p53</vt:lpstr>
      <vt:lpstr>Application to real life</vt:lpstr>
      <vt:lpstr>Materials and methods</vt:lpstr>
      <vt:lpstr>Results</vt:lpstr>
      <vt:lpstr>Conclusion</vt:lpstr>
      <vt:lpstr>Future Research </vt:lpstr>
      <vt:lpstr>PowerPoint Presentation</vt:lpstr>
      <vt:lpstr>References </vt:lpstr>
      <vt:lpstr>Thank You!!</vt:lpstr>
    </vt:vector>
  </TitlesOfParts>
  <Company/>
  <LinksUpToDate>false</LinksUpToDate>
  <SharedDoc>false</SharedDoc>
  <HyperlinksChanged>false</HyperlinksChanged>
  <AppVersion>15.0029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Using CRISPR/Cas9 to transform p53R280K to wt-p53</dc:title>
  <dc:creator>Microsoft Office User</dc:creator>
  <cp:lastModifiedBy>Microsoft Office User</cp:lastModifiedBy>
  <cp:revision>16</cp:revision>
  <dcterms:created xsi:type="dcterms:W3CDTF">2017-06-30T14:34:23Z</dcterms:created>
  <dcterms:modified xsi:type="dcterms:W3CDTF">2017-07-13T12:50:04Z</dcterms:modified>
</cp:coreProperties>
</file>